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4"/>
  </p:sldMasterIdLst>
  <p:sldIdLst>
    <p:sldId id="256" r:id="rId5"/>
    <p:sldId id="280" r:id="rId6"/>
    <p:sldId id="311" r:id="rId7"/>
    <p:sldId id="315" r:id="rId8"/>
    <p:sldId id="316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F497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8B01217-CB0F-437F-8491-BAB3F9881FA9}" v="75" dt="2022-09-28T15:06:38.14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6" autoAdjust="0"/>
    <p:restoredTop sz="94660"/>
  </p:normalViewPr>
  <p:slideViewPr>
    <p:cSldViewPr snapToGrid="0">
      <p:cViewPr varScale="1">
        <p:scale>
          <a:sx n="63" d="100"/>
          <a:sy n="63" d="100"/>
        </p:scale>
        <p:origin x="224" y="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6E9EEE-16ED-4176-B32B-5AB272ABC34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3C40F01-B648-46AB-9E5B-18067C2E048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A3118A-983C-4BAB-A2F5-F241AF813A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24534-9969-4CB2-9ABD-C21CB6C0DCA9}" type="datetimeFigureOut">
              <a:rPr lang="en-US" smtClean="0"/>
              <a:t>9/29/2022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D13612-C528-4317-81AF-FF4A87278D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4E5F64-03B8-4684-BD50-660EC9D3AB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785E3-51D0-49B5-A3F2-7F4742E743D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97059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AF275A-987F-4EB6-A02A-0F0B8350DF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6EABF2B-AEBA-4F1F-BD9C-1FAC356CC73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3A9D9E-F4D3-4F95-A71F-9FA31CBABF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24534-9969-4CB2-9ABD-C21CB6C0DCA9}" type="datetimeFigureOut">
              <a:rPr lang="en-US" smtClean="0"/>
              <a:t>9/29/2022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D0BFFA-6385-42DE-BC39-BADAE39553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B3FC63-CD2A-43FC-849B-2384A09A6B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785E3-51D0-49B5-A3F2-7F4742E743D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65302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CA982B9-263E-4D5E-B6F5-C8C6D7DBDAF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64915C8-B3EF-48AE-92A3-4F945016D63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64A600-AEDA-4D25-AA64-549A1B2DDC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24534-9969-4CB2-9ABD-C21CB6C0DCA9}" type="datetimeFigureOut">
              <a:rPr lang="en-US" smtClean="0"/>
              <a:t>9/29/2022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2D1FE4-F416-4606-A61E-0E45A90A34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5BFB76-0582-4C73-8D0D-370BEE6221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785E3-51D0-49B5-A3F2-7F4742E743D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8492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1DC6E3-6B76-4F2D-97CC-E8B9253560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4B720C-0417-4857-96DB-ABBD0B1227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824CDB-185C-4254-8ED4-E5C2086EBB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24534-9969-4CB2-9ABD-C21CB6C0DCA9}" type="datetimeFigureOut">
              <a:rPr lang="en-US" smtClean="0"/>
              <a:t>9/29/2022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2DD368-6DBC-45CB-80C8-97060A180A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59FE74-6212-4D92-9932-D66EF8921D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785E3-51D0-49B5-A3F2-7F4742E743D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55959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971F78-E800-43B6-A288-9CBD21FF9A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68E8258-7259-466A-B848-0A7BDF6962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F2AE53-1AE6-4515-9E7C-4DF3703990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24534-9969-4CB2-9ABD-C21CB6C0DCA9}" type="datetimeFigureOut">
              <a:rPr lang="en-US" smtClean="0"/>
              <a:t>9/29/2022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D55D63-C6EE-4D5C-B7A9-95A1E6D180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463A6C-0F5A-4140-86D7-CEA5DA9D2F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785E3-51D0-49B5-A3F2-7F4742E743D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78789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A1452A-1AAC-41B7-9698-E4A536710D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80F0C6-2ABB-45B6-AE72-F4B46AEA5CF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196BF74-B5B0-48C9-8830-CBA5FA0ABE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28EC25-05AD-42BA-9E6F-CB33230764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24534-9969-4CB2-9ABD-C21CB6C0DCA9}" type="datetimeFigureOut">
              <a:rPr lang="en-US" smtClean="0"/>
              <a:t>9/29/2022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C912A1E-D315-4BA7-ABB2-E712C20C99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7F485FA-A2AC-49CA-9A83-C92CE36BA4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785E3-51D0-49B5-A3F2-7F4742E743D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12978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678BFD-420B-47B1-A399-28337F7FE0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C7B09AA-FB5C-43B5-B943-D56018E7A1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D5D0E27-DA14-405A-9146-FD721CFD90B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FE33A21-3231-4570-9504-DEB8F019836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32927E2-FB38-41BF-B8D6-2EF618DE3EA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620403D-0D2B-4F1F-9759-5D2C6F2EF7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24534-9969-4CB2-9ABD-C21CB6C0DCA9}" type="datetimeFigureOut">
              <a:rPr lang="en-US" smtClean="0"/>
              <a:t>9/29/2022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AD5D7F8-7B2A-42B7-9364-8B44FD6A5E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833F565-160A-49C2-AAC3-B286AF284C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785E3-51D0-49B5-A3F2-7F4742E743D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88020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607B34-953F-46E2-9212-9C7904F30C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27FD579-8E3D-4694-B59F-C72342EC3F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24534-9969-4CB2-9ABD-C21CB6C0DCA9}" type="datetimeFigureOut">
              <a:rPr lang="en-US" smtClean="0"/>
              <a:t>9/29/2022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D071574-27F1-4B7A-BAE3-2B6FCEC990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6D8E433-95CB-4471-BE93-57D289ED6B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785E3-51D0-49B5-A3F2-7F4742E743D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6922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ECB81F0-4DBF-48CB-B4EB-04051F4733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24534-9969-4CB2-9ABD-C21CB6C0DCA9}" type="datetimeFigureOut">
              <a:rPr lang="en-US" smtClean="0"/>
              <a:t>9/29/2022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DC5B585-6DE1-4A09-91B3-11A8D113DB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302F36D-2A84-4C8A-A101-3B1447C19D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785E3-51D0-49B5-A3F2-7F4742E743D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76163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8E10F9-CB47-4046-B486-183E7B046C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03C747-7154-4E65-B288-C0F5444BCF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9D75969-9787-45FF-B02B-BD60FEF5187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EE74412-3327-4562-A9B1-E3CD35962F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24534-9969-4CB2-9ABD-C21CB6C0DCA9}" type="datetimeFigureOut">
              <a:rPr lang="en-US" smtClean="0"/>
              <a:t>9/29/2022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BD53315-3633-4ECA-B2A4-A1F648A35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E8B3A6-1D67-450F-91D0-7BE4DC5E41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785E3-51D0-49B5-A3F2-7F4742E743D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18058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7B7C49-0AF4-4BCA-BD58-5CF270B44B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5234198-316F-4B5C-A8F3-7DA172AC0DD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6B99583-D413-498F-8CDE-5451E602FB7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09C6A98-151E-46AB-88EA-1F904395DA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24534-9969-4CB2-9ABD-C21CB6C0DCA9}" type="datetimeFigureOut">
              <a:rPr lang="en-US" smtClean="0"/>
              <a:t>9/29/2022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81FD373-EEFF-4D93-BEDB-FAB3980983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31684BC-6EA4-40C1-BAC2-53CBBBBA89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785E3-51D0-49B5-A3F2-7F4742E743D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68873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5506709-0A5C-4421-BC1B-068DA5C42F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ADC4133-F497-49A1-A726-5A366B7E198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E213B9-C0F7-45D3-BD6C-98FC6F2D473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524534-9969-4CB2-9ABD-C21CB6C0DCA9}" type="datetimeFigureOut">
              <a:rPr lang="en-US" smtClean="0"/>
              <a:t>9/29/2022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2F9C1C-9F3E-47F1-B393-DFDEC0F4737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9B7061-2E1E-4D31-A140-9F1497C08B2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B785E3-51D0-49B5-A3F2-7F4742E743D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68387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/>
          <p:cNvSpPr>
            <a:spLocks noGrp="1"/>
          </p:cNvSpPr>
          <p:nvPr>
            <p:ph type="ctrTitle"/>
          </p:nvPr>
        </p:nvSpPr>
        <p:spPr>
          <a:xfrm>
            <a:off x="1524000" y="1785144"/>
            <a:ext cx="9144000" cy="3649662"/>
          </a:xfrm>
        </p:spPr>
        <p:txBody>
          <a:bodyPr>
            <a:normAutofit fontScale="90000"/>
          </a:bodyPr>
          <a:lstStyle/>
          <a:p>
            <a:r>
              <a:rPr lang="en-US" sz="53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N5 Sociology</a:t>
            </a:r>
            <a:br>
              <a:rPr lang="en-US" sz="48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US" sz="48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9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Section 2: Culture and identity</a:t>
            </a:r>
            <a:br>
              <a:rPr lang="en-US" sz="26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US" sz="26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9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Lesson 7: Socialisation</a:t>
            </a:r>
            <a:br>
              <a:rPr lang="en-US" sz="2000" dirty="0"/>
            </a:br>
            <a:br>
              <a:rPr lang="en-US" sz="48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4800" b="1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"/>
          <p:cNvSpPr>
            <a:spLocks noGrp="1"/>
          </p:cNvSpPr>
          <p:nvPr>
            <p:ph idx="1"/>
          </p:nvPr>
        </p:nvSpPr>
        <p:spPr>
          <a:xfrm>
            <a:off x="838200" y="1791017"/>
            <a:ext cx="10515600" cy="4351338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Bef>
                <a:spcPts val="1200"/>
              </a:spcBef>
              <a:spcAft>
                <a:spcPts val="300"/>
              </a:spcAft>
              <a:buNone/>
              <a:tabLst>
                <a:tab pos="228600" algn="l"/>
              </a:tabLst>
            </a:pPr>
            <a:r>
              <a:rPr lang="en-GB" sz="2200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Socialisation is the passing on of culture. </a:t>
            </a:r>
          </a:p>
          <a:p>
            <a:pPr marL="0" indent="0">
              <a:lnSpc>
                <a:spcPct val="100000"/>
              </a:lnSpc>
              <a:spcBef>
                <a:spcPts val="1200"/>
              </a:spcBef>
              <a:spcAft>
                <a:spcPts val="300"/>
              </a:spcAft>
              <a:buNone/>
              <a:tabLst>
                <a:tab pos="228600" algn="l"/>
              </a:tabLst>
            </a:pPr>
            <a:r>
              <a:rPr lang="en-GB" sz="2200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It is a process that turns individuals into members of a social culture by learning things like language, customs, knowledge, skills, rules, norms and values.</a:t>
            </a:r>
          </a:p>
          <a:p>
            <a:pPr marL="0" indent="0">
              <a:lnSpc>
                <a:spcPct val="100000"/>
              </a:lnSpc>
              <a:spcBef>
                <a:spcPts val="1200"/>
              </a:spcBef>
              <a:spcAft>
                <a:spcPts val="300"/>
              </a:spcAft>
              <a:buNone/>
              <a:tabLst>
                <a:tab pos="228600" algn="l"/>
              </a:tabLst>
            </a:pPr>
            <a:endParaRPr lang="en-GB" sz="2200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ACE7C39F-8CD5-9616-328C-E3D020FB41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93725"/>
            <a:ext cx="10515600" cy="1325563"/>
          </a:xfrm>
        </p:spPr>
        <p:txBody>
          <a:bodyPr>
            <a:normAutofit/>
          </a:bodyPr>
          <a:lstStyle/>
          <a:p>
            <a:r>
              <a:rPr lang="en-GB" sz="32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Socialisation: definition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1925549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"/>
          <p:cNvSpPr>
            <a:spLocks noGrp="1"/>
          </p:cNvSpPr>
          <p:nvPr>
            <p:ph idx="1"/>
          </p:nvPr>
        </p:nvSpPr>
        <p:spPr>
          <a:xfrm>
            <a:off x="838200" y="1791017"/>
            <a:ext cx="10515600" cy="4351338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Bef>
                <a:spcPts val="1200"/>
              </a:spcBef>
              <a:spcAft>
                <a:spcPts val="300"/>
              </a:spcAft>
              <a:buNone/>
              <a:tabLst>
                <a:tab pos="228600" algn="l"/>
              </a:tabLst>
            </a:pPr>
            <a:r>
              <a:rPr lang="en-GB" sz="2200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takes place in the family. </a:t>
            </a:r>
          </a:p>
          <a:p>
            <a:pPr marL="0" indent="0">
              <a:lnSpc>
                <a:spcPct val="100000"/>
              </a:lnSpc>
              <a:spcBef>
                <a:spcPts val="1200"/>
              </a:spcBef>
              <a:spcAft>
                <a:spcPts val="300"/>
              </a:spcAft>
              <a:buNone/>
              <a:tabLst>
                <a:tab pos="228600" algn="l"/>
              </a:tabLst>
            </a:pPr>
            <a:r>
              <a:rPr lang="en-GB" sz="2200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Children internalise norms and values by imitating their parents or guardians. </a:t>
            </a:r>
          </a:p>
          <a:p>
            <a:pPr marL="0" indent="0">
              <a:lnSpc>
                <a:spcPct val="100000"/>
              </a:lnSpc>
              <a:spcBef>
                <a:spcPts val="1200"/>
              </a:spcBef>
              <a:spcAft>
                <a:spcPts val="300"/>
              </a:spcAft>
              <a:buNone/>
              <a:tabLst>
                <a:tab pos="228600" algn="l"/>
              </a:tabLst>
            </a:pPr>
            <a:r>
              <a:rPr lang="en-GB" sz="2200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main agent of primary socialisation is the family. </a:t>
            </a:r>
          </a:p>
          <a:p>
            <a:pPr marL="0" indent="0">
              <a:lnSpc>
                <a:spcPct val="100000"/>
              </a:lnSpc>
              <a:spcBef>
                <a:spcPts val="1200"/>
              </a:spcBef>
              <a:spcAft>
                <a:spcPts val="300"/>
              </a:spcAft>
              <a:buNone/>
              <a:tabLst>
                <a:tab pos="228600" algn="l"/>
              </a:tabLst>
            </a:pPr>
            <a:r>
              <a:rPr lang="en-GB" sz="2200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Children are rewarded for socially acceptable behaviour and punished for socially deviant behaviour.</a:t>
            </a:r>
          </a:p>
          <a:p>
            <a:pPr marL="0" indent="0">
              <a:lnSpc>
                <a:spcPct val="100000"/>
              </a:lnSpc>
              <a:spcBef>
                <a:spcPts val="1200"/>
              </a:spcBef>
              <a:spcAft>
                <a:spcPts val="300"/>
              </a:spcAft>
              <a:buNone/>
              <a:tabLst>
                <a:tab pos="228600" algn="l"/>
              </a:tabLst>
            </a:pPr>
            <a:endParaRPr lang="en-GB" sz="2200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ACE7C39F-8CD5-9616-328C-E3D020FB41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93725"/>
            <a:ext cx="10515600" cy="1325563"/>
          </a:xfrm>
        </p:spPr>
        <p:txBody>
          <a:bodyPr>
            <a:normAutofit/>
          </a:bodyPr>
          <a:lstStyle/>
          <a:p>
            <a:r>
              <a:rPr lang="en-GB" sz="32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Primary socialisation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31103720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"/>
          <p:cNvSpPr>
            <a:spLocks noGrp="1"/>
          </p:cNvSpPr>
          <p:nvPr>
            <p:ph idx="1"/>
          </p:nvPr>
        </p:nvSpPr>
        <p:spPr>
          <a:xfrm>
            <a:off x="838200" y="1791017"/>
            <a:ext cx="10515600" cy="4351338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Bef>
                <a:spcPts val="1200"/>
              </a:spcBef>
              <a:spcAft>
                <a:spcPts val="300"/>
              </a:spcAft>
              <a:buNone/>
              <a:tabLst>
                <a:tab pos="228600" algn="l"/>
              </a:tabLst>
            </a:pPr>
            <a:r>
              <a:rPr lang="en-GB" sz="2200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begins when a child begins to experience the world outside of the family, and can continue throughout life. </a:t>
            </a:r>
          </a:p>
          <a:p>
            <a:pPr marL="0" indent="0">
              <a:lnSpc>
                <a:spcPct val="100000"/>
              </a:lnSpc>
              <a:spcBef>
                <a:spcPts val="1200"/>
              </a:spcBef>
              <a:spcAft>
                <a:spcPts val="300"/>
              </a:spcAft>
              <a:buNone/>
              <a:tabLst>
                <a:tab pos="228600" algn="l"/>
              </a:tabLst>
            </a:pPr>
            <a:r>
              <a:rPr lang="en-GB" sz="2200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main agents of secondary socialisation are: education, peer groups, religion, work and mass media.</a:t>
            </a:r>
          </a:p>
          <a:p>
            <a:pPr marL="0" indent="0">
              <a:lnSpc>
                <a:spcPct val="100000"/>
              </a:lnSpc>
              <a:spcBef>
                <a:spcPts val="1200"/>
              </a:spcBef>
              <a:spcAft>
                <a:spcPts val="300"/>
              </a:spcAft>
              <a:buNone/>
              <a:tabLst>
                <a:tab pos="228600" algn="l"/>
              </a:tabLst>
            </a:pPr>
            <a:endParaRPr lang="en-GB" sz="2200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ACE7C39F-8CD5-9616-328C-E3D020FB41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93725"/>
            <a:ext cx="10515600" cy="1325563"/>
          </a:xfrm>
        </p:spPr>
        <p:txBody>
          <a:bodyPr>
            <a:normAutofit/>
          </a:bodyPr>
          <a:lstStyle/>
          <a:p>
            <a:r>
              <a:rPr lang="en-GB" sz="32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Secondary socialisation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35970689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"/>
          <p:cNvSpPr>
            <a:spLocks noGrp="1"/>
          </p:cNvSpPr>
          <p:nvPr>
            <p:ph idx="1"/>
          </p:nvPr>
        </p:nvSpPr>
        <p:spPr>
          <a:xfrm>
            <a:off x="838200" y="1791017"/>
            <a:ext cx="10515600" cy="4351338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Bef>
                <a:spcPts val="1200"/>
              </a:spcBef>
              <a:spcAft>
                <a:spcPts val="300"/>
              </a:spcAft>
              <a:buNone/>
              <a:tabLst>
                <a:tab pos="228600" algn="l"/>
              </a:tabLst>
            </a:pPr>
            <a:r>
              <a:rPr lang="en-GB" sz="2200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These are the expected ways of behaving in a society. </a:t>
            </a:r>
          </a:p>
          <a:p>
            <a:pPr marL="0" indent="0">
              <a:lnSpc>
                <a:spcPct val="100000"/>
              </a:lnSpc>
              <a:spcBef>
                <a:spcPts val="1200"/>
              </a:spcBef>
              <a:spcAft>
                <a:spcPts val="300"/>
              </a:spcAft>
              <a:buNone/>
              <a:tabLst>
                <a:tab pos="228600" algn="l"/>
              </a:tabLst>
            </a:pPr>
            <a:r>
              <a:rPr lang="en-GB" sz="2200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Norms are the cultural codes of behaviour. </a:t>
            </a:r>
          </a:p>
          <a:p>
            <a:pPr marL="0" indent="0">
              <a:lnSpc>
                <a:spcPct val="100000"/>
              </a:lnSpc>
              <a:spcBef>
                <a:spcPts val="1200"/>
              </a:spcBef>
              <a:spcAft>
                <a:spcPts val="300"/>
              </a:spcAft>
              <a:buNone/>
              <a:tabLst>
                <a:tab pos="228600" algn="l"/>
              </a:tabLst>
            </a:pPr>
            <a:r>
              <a:rPr lang="en-GB" sz="2200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Some of these will have official sanctions (laws) and some will be less formal (manners). </a:t>
            </a:r>
          </a:p>
          <a:p>
            <a:pPr marL="0" indent="0">
              <a:lnSpc>
                <a:spcPct val="100000"/>
              </a:lnSpc>
              <a:spcBef>
                <a:spcPts val="1200"/>
              </a:spcBef>
              <a:spcAft>
                <a:spcPts val="300"/>
              </a:spcAft>
              <a:buNone/>
              <a:tabLst>
                <a:tab pos="228600" algn="l"/>
              </a:tabLst>
            </a:pPr>
            <a:r>
              <a:rPr lang="en-GB" sz="2200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Values are a society’s priorities, and include beliefs it holds to be important, such as hard work and responsibility.</a:t>
            </a:r>
          </a:p>
          <a:p>
            <a:pPr marL="0" indent="0">
              <a:lnSpc>
                <a:spcPct val="100000"/>
              </a:lnSpc>
              <a:spcBef>
                <a:spcPts val="1200"/>
              </a:spcBef>
              <a:spcAft>
                <a:spcPts val="300"/>
              </a:spcAft>
              <a:buNone/>
              <a:tabLst>
                <a:tab pos="228600" algn="l"/>
              </a:tabLst>
            </a:pPr>
            <a:endParaRPr lang="en-GB" sz="2200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ACE7C39F-8CD5-9616-328C-E3D020FB41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93725"/>
            <a:ext cx="10515600" cy="1325563"/>
          </a:xfrm>
        </p:spPr>
        <p:txBody>
          <a:bodyPr>
            <a:normAutofit/>
          </a:bodyPr>
          <a:lstStyle/>
          <a:p>
            <a:r>
              <a:rPr lang="en-GB" sz="32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Norms and values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32765743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7C35F8839F1694CBAA15DA077CF73B4" ma:contentTypeVersion="2" ma:contentTypeDescription="Create a new document." ma:contentTypeScope="" ma:versionID="b04f8247a3ab994aa50b9c2267ccf6b5">
  <xsd:schema xmlns:xsd="http://www.w3.org/2001/XMLSchema" xmlns:xs="http://www.w3.org/2001/XMLSchema" xmlns:p="http://schemas.microsoft.com/office/2006/metadata/properties" xmlns:ns2="27092433-eb9f-4e3e-88ce-5aac04551450" targetNamespace="http://schemas.microsoft.com/office/2006/metadata/properties" ma:root="true" ma:fieldsID="dbfbb75fc207af44c41022587ffe4424" ns2:_="">
    <xsd:import namespace="27092433-eb9f-4e3e-88ce-5aac0455145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7092433-eb9f-4e3e-88ce-5aac045514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18C6EEB1-5C85-4086-A555-4FCFFE349C2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A359EC4-9B07-435F-B5DE-EC690F247D8F}"/>
</file>

<file path=customXml/itemProps3.xml><?xml version="1.0" encoding="utf-8"?>
<ds:datastoreItem xmlns:ds="http://schemas.openxmlformats.org/officeDocument/2006/customXml" ds:itemID="{BF3C9ADC-6E18-44A2-A1CC-5254997FE990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211</Words>
  <Application>Microsoft Office PowerPoint</Application>
  <PresentationFormat>Widescreen</PresentationFormat>
  <Paragraphs>17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N5 Sociology  Section 2: Culture and identity  Lesson 7: Socialisation  </vt:lpstr>
      <vt:lpstr>Socialisation: definition</vt:lpstr>
      <vt:lpstr>Primary socialisation</vt:lpstr>
      <vt:lpstr>Secondary socialisation</vt:lpstr>
      <vt:lpstr>Norms and values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Higher Sociology Human Society Lesson 10 The research process in sociology</dc:title>
  <dc:creator/>
  <cp:lastModifiedBy/>
  <cp:revision>1</cp:revision>
  <dcterms:created xsi:type="dcterms:W3CDTF">2022-08-16T13:49:08Z</dcterms:created>
  <dcterms:modified xsi:type="dcterms:W3CDTF">2022-09-29T09:49:17Z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0x010100B7C35F8839F1694CBAA15DA077CF73B4</vt:lpwstr>
  </property>
</Properties>
</file>