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4"/>
  </p:sldMasterIdLst>
  <p:sldIdLst>
    <p:sldId id="256" r:id="rId5"/>
    <p:sldId id="280" r:id="rId6"/>
    <p:sldId id="311" r:id="rId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1F497D"/>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8B01217-CB0F-437F-8491-BAB3F9881FA9}" v="75" dt="2022-09-28T15:06:38.145"/>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6" autoAdjust="0"/>
    <p:restoredTop sz="94660"/>
  </p:normalViewPr>
  <p:slideViewPr>
    <p:cSldViewPr snapToGrid="0">
      <p:cViewPr varScale="1">
        <p:scale>
          <a:sx n="63" d="100"/>
          <a:sy n="63" d="100"/>
        </p:scale>
        <p:origin x="732" y="64"/>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customXml" Target="../customXml/item3.xml"/><Relationship Id="rId7" Type="http://schemas.openxmlformats.org/officeDocument/2006/relationships/slide" Target="slides/slide3.xml"/><Relationship Id="rId12" Type="http://schemas.microsoft.com/office/2015/10/relationships/revisionInfo" Target="revisionInfo.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tableStyles" Target="tableStyles.xml"/><Relationship Id="rId5" Type="http://schemas.openxmlformats.org/officeDocument/2006/relationships/slide" Target="slides/slide1.xml"/><Relationship Id="rId10"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6E9EEE-16ED-4176-B32B-5AB272ABC34B}"/>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3C40F01-B648-46AB-9E5B-18067C2E0489}"/>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32A3118A-983C-4BAB-A2F5-F241AF813A00}"/>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5" name="Footer Placeholder 4">
            <a:extLst>
              <a:ext uri="{FF2B5EF4-FFF2-40B4-BE49-F238E27FC236}">
                <a16:creationId xmlns:a16="http://schemas.microsoft.com/office/drawing/2014/main" id="{8FD13612-C528-4317-81AF-FF4A87278D0E}"/>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494E5F64-03B8-4684-BD50-660EC9D3ABB6}"/>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15997059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BAF275A-987F-4EB6-A02A-0F0B8350DFC1}"/>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E6EABF2B-AEBA-4F1F-BD9C-1FAC356CC73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183A9D9E-F4D3-4F95-A71F-9FA31CBABF8E}"/>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5" name="Footer Placeholder 4">
            <a:extLst>
              <a:ext uri="{FF2B5EF4-FFF2-40B4-BE49-F238E27FC236}">
                <a16:creationId xmlns:a16="http://schemas.microsoft.com/office/drawing/2014/main" id="{2DD0BFFA-6385-42DE-BC39-BADAE395538C}"/>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1AB3FC63-CD2A-43FC-849B-2384A09A6B85}"/>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413653029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2CA982B9-263E-4D5E-B6F5-C8C6D7DBDAF9}"/>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D64915C8-B3EF-48AE-92A3-4F945016D639}"/>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9F64A600-AEDA-4D25-AA64-549A1B2DDCFB}"/>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5" name="Footer Placeholder 4">
            <a:extLst>
              <a:ext uri="{FF2B5EF4-FFF2-40B4-BE49-F238E27FC236}">
                <a16:creationId xmlns:a16="http://schemas.microsoft.com/office/drawing/2014/main" id="{C42D1FE4-F416-4606-A61E-0E45A90A3438}"/>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9D5BFB76-0582-4C73-8D0D-370BEE6221A2}"/>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2638492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61DC6E3-6B76-4F2D-97CC-E8B92535604D}"/>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54B720C-0417-4857-96DB-ABBD0B12270C}"/>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76824CDB-185C-4254-8ED4-E5C2086EBB84}"/>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5" name="Footer Placeholder 4">
            <a:extLst>
              <a:ext uri="{FF2B5EF4-FFF2-40B4-BE49-F238E27FC236}">
                <a16:creationId xmlns:a16="http://schemas.microsoft.com/office/drawing/2014/main" id="{822DD368-6DBC-45CB-80C8-97060A180AED}"/>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1E59FE74-6212-4D92-9932-D66EF8921D21}"/>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32455959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1971F78-E800-43B6-A288-9CBD21FF9ACD}"/>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368E8258-7259-466A-B848-0A7BDF69629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12F2AE53-1AE6-4515-9E7C-4DF370399020}"/>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5" name="Footer Placeholder 4">
            <a:extLst>
              <a:ext uri="{FF2B5EF4-FFF2-40B4-BE49-F238E27FC236}">
                <a16:creationId xmlns:a16="http://schemas.microsoft.com/office/drawing/2014/main" id="{80D55D63-C6EE-4D5C-B7A9-95A1E6D180FC}"/>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E5463A6C-0F5A-4140-86D7-CEA5DA9D2F91}"/>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205787891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A1452A-1AAC-41B7-9698-E4A536710D9C}"/>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4F80F0C6-2ABB-45B6-AE72-F4B46AEA5CF4}"/>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6196BF74-B5B0-48C9-8830-CBA5FA0ABEA1}"/>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A628EC25-05AD-42BA-9E6F-CB33230764C6}"/>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6" name="Footer Placeholder 5">
            <a:extLst>
              <a:ext uri="{FF2B5EF4-FFF2-40B4-BE49-F238E27FC236}">
                <a16:creationId xmlns:a16="http://schemas.microsoft.com/office/drawing/2014/main" id="{8C912A1E-D315-4BA7-ABB2-E712C20C992A}"/>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F7F485FA-A2AC-49CA-9A83-C92CE36BA44B}"/>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128129788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8678BFD-420B-47B1-A399-28337F7FE03D}"/>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5C7B09AA-FB5C-43B5-B943-D56018E7A16B}"/>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6D5D0E27-DA14-405A-9146-FD721CFD90BA}"/>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EFE33A21-3231-4570-9504-DEB8F0198361}"/>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E32927E2-FB38-41BF-B8D6-2EF618DE3EA4}"/>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9620403D-0D2B-4F1F-9759-5D2C6F2EF7DD}"/>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8" name="Footer Placeholder 7">
            <a:extLst>
              <a:ext uri="{FF2B5EF4-FFF2-40B4-BE49-F238E27FC236}">
                <a16:creationId xmlns:a16="http://schemas.microsoft.com/office/drawing/2014/main" id="{BAD5D7F8-7B2A-42B7-9364-8B44FD6A5E06}"/>
              </a:ext>
            </a:extLst>
          </p:cNvPr>
          <p:cNvSpPr>
            <a:spLocks noGrp="1"/>
          </p:cNvSpPr>
          <p:nvPr>
            <p:ph type="ftr" sz="quarter" idx="11"/>
          </p:nvPr>
        </p:nvSpPr>
        <p:spPr/>
        <p:txBody>
          <a:bodyPr/>
          <a:lstStyle/>
          <a:p>
            <a:endParaRPr lang="en-US" dirty="0"/>
          </a:p>
        </p:txBody>
      </p:sp>
      <p:sp>
        <p:nvSpPr>
          <p:cNvPr id="9" name="Slide Number Placeholder 8">
            <a:extLst>
              <a:ext uri="{FF2B5EF4-FFF2-40B4-BE49-F238E27FC236}">
                <a16:creationId xmlns:a16="http://schemas.microsoft.com/office/drawing/2014/main" id="{8833F565-160A-49C2-AAC3-B286AF284C52}"/>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32488020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8607B34-953F-46E2-9212-9C7904F30CEE}"/>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B27FD579-8E3D-4694-B59F-C72342EC3FFA}"/>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4" name="Footer Placeholder 3">
            <a:extLst>
              <a:ext uri="{FF2B5EF4-FFF2-40B4-BE49-F238E27FC236}">
                <a16:creationId xmlns:a16="http://schemas.microsoft.com/office/drawing/2014/main" id="{ED071574-27F1-4B7A-BAE3-2B6FCEC9906D}"/>
              </a:ext>
            </a:extLst>
          </p:cNvPr>
          <p:cNvSpPr>
            <a:spLocks noGrp="1"/>
          </p:cNvSpPr>
          <p:nvPr>
            <p:ph type="ftr" sz="quarter" idx="11"/>
          </p:nvPr>
        </p:nvSpPr>
        <p:spPr/>
        <p:txBody>
          <a:bodyPr/>
          <a:lstStyle/>
          <a:p>
            <a:endParaRPr lang="en-US" dirty="0"/>
          </a:p>
        </p:txBody>
      </p:sp>
      <p:sp>
        <p:nvSpPr>
          <p:cNvPr id="5" name="Slide Number Placeholder 4">
            <a:extLst>
              <a:ext uri="{FF2B5EF4-FFF2-40B4-BE49-F238E27FC236}">
                <a16:creationId xmlns:a16="http://schemas.microsoft.com/office/drawing/2014/main" id="{86D8E433-95CB-4471-BE93-57D289ED6B5D}"/>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4669220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0ECB81F0-4DBF-48CB-B4EB-04051F47334B}"/>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3" name="Footer Placeholder 2">
            <a:extLst>
              <a:ext uri="{FF2B5EF4-FFF2-40B4-BE49-F238E27FC236}">
                <a16:creationId xmlns:a16="http://schemas.microsoft.com/office/drawing/2014/main" id="{0DC5B585-6DE1-4A09-91B3-11A8D113DB3B}"/>
              </a:ext>
            </a:extLst>
          </p:cNvPr>
          <p:cNvSpPr>
            <a:spLocks noGrp="1"/>
          </p:cNvSpPr>
          <p:nvPr>
            <p:ph type="ftr" sz="quarter" idx="11"/>
          </p:nvPr>
        </p:nvSpPr>
        <p:spPr/>
        <p:txBody>
          <a:bodyPr/>
          <a:lstStyle/>
          <a:p>
            <a:endParaRPr lang="en-US" dirty="0"/>
          </a:p>
        </p:txBody>
      </p:sp>
      <p:sp>
        <p:nvSpPr>
          <p:cNvPr id="4" name="Slide Number Placeholder 3">
            <a:extLst>
              <a:ext uri="{FF2B5EF4-FFF2-40B4-BE49-F238E27FC236}">
                <a16:creationId xmlns:a16="http://schemas.microsoft.com/office/drawing/2014/main" id="{4302F36D-2A84-4C8A-A101-3B1447C19DD9}"/>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200761634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68E10F9-CB47-4046-B486-183E7B046CE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8D03C747-7154-4E65-B288-C0F5444BCF96}"/>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49D75969-9787-45FF-B02B-BD60FEF5187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BEE74412-3327-4562-A9B1-E3CD35962F90}"/>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6" name="Footer Placeholder 5">
            <a:extLst>
              <a:ext uri="{FF2B5EF4-FFF2-40B4-BE49-F238E27FC236}">
                <a16:creationId xmlns:a16="http://schemas.microsoft.com/office/drawing/2014/main" id="{7BD53315-3633-4ECA-B2A4-A1F648A35BAB}"/>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50E8B3A6-1D67-450F-91D0-7BE4DC5E410B}"/>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315180586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77B7C49-0AF4-4BCA-BD58-5CF270B44BF9}"/>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E5234198-316F-4B5C-A8F3-7DA172AC0DD9}"/>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dirty="0"/>
          </a:p>
        </p:txBody>
      </p:sp>
      <p:sp>
        <p:nvSpPr>
          <p:cNvPr id="4" name="Text Placeholder 3">
            <a:extLst>
              <a:ext uri="{FF2B5EF4-FFF2-40B4-BE49-F238E27FC236}">
                <a16:creationId xmlns:a16="http://schemas.microsoft.com/office/drawing/2014/main" id="{D6B99583-D413-498F-8CDE-5451E602FB7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A09C6A98-151E-46AB-88EA-1F904395DAD6}"/>
              </a:ext>
            </a:extLst>
          </p:cNvPr>
          <p:cNvSpPr>
            <a:spLocks noGrp="1"/>
          </p:cNvSpPr>
          <p:nvPr>
            <p:ph type="dt" sz="half" idx="10"/>
          </p:nvPr>
        </p:nvSpPr>
        <p:spPr/>
        <p:txBody>
          <a:bodyPr/>
          <a:lstStyle/>
          <a:p>
            <a:fld id="{4B524534-9969-4CB2-9ABD-C21CB6C0DCA9}" type="datetimeFigureOut">
              <a:rPr lang="en-US" smtClean="0"/>
              <a:t>9/29/2022</a:t>
            </a:fld>
            <a:endParaRPr lang="en-US" dirty="0"/>
          </a:p>
        </p:txBody>
      </p:sp>
      <p:sp>
        <p:nvSpPr>
          <p:cNvPr id="6" name="Footer Placeholder 5">
            <a:extLst>
              <a:ext uri="{FF2B5EF4-FFF2-40B4-BE49-F238E27FC236}">
                <a16:creationId xmlns:a16="http://schemas.microsoft.com/office/drawing/2014/main" id="{781FD373-EEFF-4D93-BEDB-FAB3980983F3}"/>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631684BC-6EA4-40C1-BAC2-53CBBBBA8965}"/>
              </a:ext>
            </a:extLst>
          </p:cNvPr>
          <p:cNvSpPr>
            <a:spLocks noGrp="1"/>
          </p:cNvSpPr>
          <p:nvPr>
            <p:ph type="sldNum" sz="quarter" idx="12"/>
          </p:nvPr>
        </p:nvSpPr>
        <p:spPr/>
        <p:txBody>
          <a:bodyPr/>
          <a:lstStyle/>
          <a:p>
            <a:fld id="{51B785E3-51D0-49B5-A3F2-7F4742E743D6}" type="slidenum">
              <a:rPr lang="en-US" smtClean="0"/>
              <a:t>‹#›</a:t>
            </a:fld>
            <a:endParaRPr lang="en-US" dirty="0"/>
          </a:p>
        </p:txBody>
      </p:sp>
    </p:spTree>
    <p:extLst>
      <p:ext uri="{BB962C8B-B14F-4D97-AF65-F5344CB8AC3E}">
        <p14:creationId xmlns:p14="http://schemas.microsoft.com/office/powerpoint/2010/main" val="406688732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15506709-0A5C-4421-BC1B-068DA5C42FA0}"/>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3ADC4133-F497-49A1-A726-5A366B7E198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FE213B9-C0F7-45D3-BD6C-98FC6F2D473B}"/>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B524534-9969-4CB2-9ABD-C21CB6C0DCA9}" type="datetimeFigureOut">
              <a:rPr lang="en-US" smtClean="0"/>
              <a:t>9/29/2022</a:t>
            </a:fld>
            <a:endParaRPr lang="en-US" dirty="0"/>
          </a:p>
        </p:txBody>
      </p:sp>
      <p:sp>
        <p:nvSpPr>
          <p:cNvPr id="5" name="Footer Placeholder 4">
            <a:extLst>
              <a:ext uri="{FF2B5EF4-FFF2-40B4-BE49-F238E27FC236}">
                <a16:creationId xmlns:a16="http://schemas.microsoft.com/office/drawing/2014/main" id="{522F9C1C-9F3E-47F1-B393-DFDEC0F47379}"/>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a:extLst>
              <a:ext uri="{FF2B5EF4-FFF2-40B4-BE49-F238E27FC236}">
                <a16:creationId xmlns:a16="http://schemas.microsoft.com/office/drawing/2014/main" id="{B49B7061-2E1E-4D31-A140-9F1497C08B2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1B785E3-51D0-49B5-A3F2-7F4742E743D6}" type="slidenum">
              <a:rPr lang="en-US" smtClean="0"/>
              <a:t>‹#›</a:t>
            </a:fld>
            <a:endParaRPr lang="en-US" dirty="0"/>
          </a:p>
        </p:txBody>
      </p:sp>
    </p:spTree>
    <p:extLst>
      <p:ext uri="{BB962C8B-B14F-4D97-AF65-F5344CB8AC3E}">
        <p14:creationId xmlns:p14="http://schemas.microsoft.com/office/powerpoint/2010/main" val="229683872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p:cNvSpPr>
            <a:spLocks noGrp="1"/>
          </p:cNvSpPr>
          <p:nvPr>
            <p:ph type="ctrTitle"/>
          </p:nvPr>
        </p:nvSpPr>
        <p:spPr>
          <a:xfrm>
            <a:off x="1524000" y="1785144"/>
            <a:ext cx="9144000" cy="3649662"/>
          </a:xfrm>
        </p:spPr>
        <p:txBody>
          <a:bodyPr>
            <a:normAutofit fontScale="90000"/>
          </a:bodyPr>
          <a:lstStyle/>
          <a:p>
            <a:r>
              <a:rPr lang="en-US" sz="5300" b="1" dirty="0">
                <a:solidFill>
                  <a:srgbClr val="1F497D"/>
                </a:solidFill>
                <a:latin typeface="Arial" panose="020B0604020202020204" pitchFamily="34" charset="0"/>
                <a:cs typeface="Arial" panose="020B0604020202020204" pitchFamily="34" charset="0"/>
              </a:rPr>
              <a:t>N5 Sociology</a:t>
            </a:r>
            <a:br>
              <a:rPr lang="en-US" sz="4800" b="1" dirty="0">
                <a:solidFill>
                  <a:srgbClr val="1F497D"/>
                </a:solidFill>
                <a:latin typeface="Arial" panose="020B0604020202020204" pitchFamily="34" charset="0"/>
                <a:cs typeface="Arial" panose="020B0604020202020204" pitchFamily="34" charset="0"/>
              </a:rPr>
            </a:br>
            <a:br>
              <a:rPr lang="en-US" sz="4800" b="1" dirty="0">
                <a:solidFill>
                  <a:srgbClr val="1F497D"/>
                </a:solidFill>
                <a:latin typeface="Arial" panose="020B0604020202020204" pitchFamily="34" charset="0"/>
                <a:cs typeface="Arial" panose="020B0604020202020204" pitchFamily="34" charset="0"/>
              </a:rPr>
            </a:br>
            <a:r>
              <a:rPr lang="en-US" sz="2900" b="1" dirty="0">
                <a:solidFill>
                  <a:srgbClr val="1F497D"/>
                </a:solidFill>
                <a:latin typeface="Arial" panose="020B0604020202020204" pitchFamily="34" charset="0"/>
                <a:cs typeface="Arial" panose="020B0604020202020204" pitchFamily="34" charset="0"/>
              </a:rPr>
              <a:t>Section 2: Culture and identity</a:t>
            </a:r>
            <a:br>
              <a:rPr lang="en-US" sz="2600" b="1" dirty="0">
                <a:solidFill>
                  <a:srgbClr val="1F497D"/>
                </a:solidFill>
                <a:latin typeface="Arial" panose="020B0604020202020204" pitchFamily="34" charset="0"/>
                <a:cs typeface="Arial" panose="020B0604020202020204" pitchFamily="34" charset="0"/>
              </a:rPr>
            </a:br>
            <a:br>
              <a:rPr lang="en-US" sz="2600" b="1" dirty="0">
                <a:solidFill>
                  <a:srgbClr val="1F497D"/>
                </a:solidFill>
                <a:latin typeface="Arial" panose="020B0604020202020204" pitchFamily="34" charset="0"/>
                <a:cs typeface="Arial" panose="020B0604020202020204" pitchFamily="34" charset="0"/>
              </a:rPr>
            </a:br>
            <a:r>
              <a:rPr lang="en-GB" sz="2900" b="1" dirty="0">
                <a:solidFill>
                  <a:srgbClr val="1F497D"/>
                </a:solidFill>
                <a:latin typeface="Arial" panose="020B0604020202020204" pitchFamily="34" charset="0"/>
                <a:cs typeface="Arial" panose="020B0604020202020204" pitchFamily="34" charset="0"/>
              </a:rPr>
              <a:t>Lesson 10: Diversity</a:t>
            </a:r>
            <a:br>
              <a:rPr lang="en-US" sz="2000" dirty="0"/>
            </a:br>
            <a:br>
              <a:rPr lang="en-US" sz="4800" b="1" dirty="0">
                <a:solidFill>
                  <a:srgbClr val="1F497D"/>
                </a:solidFill>
                <a:latin typeface="Arial" panose="020B0604020202020204" pitchFamily="34" charset="0"/>
                <a:cs typeface="Arial" panose="020B0604020202020204" pitchFamily="34" charset="0"/>
              </a:rPr>
            </a:br>
            <a:endParaRPr lang="en-US" sz="4800" b="1" dirty="0">
              <a:solidFill>
                <a:srgbClr val="1F497D"/>
              </a:solidFill>
              <a:latin typeface="Arial" panose="020B0604020202020204" pitchFamily="34" charset="0"/>
              <a:cs typeface="Arial" panose="020B0604020202020204" pitchFamily="34"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p:cNvSpPr>
            <a:spLocks noGrp="1"/>
          </p:cNvSpPr>
          <p:nvPr>
            <p:ph idx="1"/>
          </p:nvPr>
        </p:nvSpPr>
        <p:spPr>
          <a:xfrm>
            <a:off x="838200" y="1791017"/>
            <a:ext cx="10515600" cy="4351338"/>
          </a:xfrm>
        </p:spPr>
        <p:txBody>
          <a:bodyPr>
            <a:normAutofit/>
          </a:bodyPr>
          <a:lstStyle/>
          <a:p>
            <a:pPr marL="0" indent="0">
              <a:lnSpc>
                <a:spcPct val="100000"/>
              </a:lnSpc>
              <a:spcBef>
                <a:spcPts val="1200"/>
              </a:spcBef>
              <a:spcAft>
                <a:spcPts val="300"/>
              </a:spcAft>
              <a:buNone/>
              <a:tabLst>
                <a:tab pos="228600" algn="l"/>
              </a:tabLst>
            </a:pPr>
            <a:r>
              <a:rPr lang="en-GB" sz="2200" dirty="0">
                <a:solidFill>
                  <a:srgbClr val="1F497D"/>
                </a:solidFill>
                <a:latin typeface="Arial" panose="020B0604020202020204" pitchFamily="34" charset="0"/>
                <a:cs typeface="Arial" panose="020B0604020202020204" pitchFamily="34" charset="0"/>
              </a:rPr>
              <a:t>Diversity is the existence and acceptance of different cultural norms within a society.</a:t>
            </a:r>
          </a:p>
          <a:p>
            <a:pPr marL="0" indent="0">
              <a:lnSpc>
                <a:spcPct val="100000"/>
              </a:lnSpc>
              <a:spcBef>
                <a:spcPts val="1200"/>
              </a:spcBef>
              <a:spcAft>
                <a:spcPts val="300"/>
              </a:spcAft>
              <a:buNone/>
              <a:tabLst>
                <a:tab pos="228600" algn="l"/>
              </a:tabLst>
            </a:pPr>
            <a:r>
              <a:rPr lang="en-GB" sz="2200" dirty="0">
                <a:solidFill>
                  <a:srgbClr val="1F497D"/>
                </a:solidFill>
                <a:latin typeface="Arial" panose="020B0604020202020204" pitchFamily="34" charset="0"/>
                <a:cs typeface="Arial" panose="020B0604020202020204" pitchFamily="34" charset="0"/>
              </a:rPr>
              <a:t>Within diversity, the dominant culture is tolerant of subcultures and other groups within that society. The existence of harmonious relationships between different subcultures and the dominant culture in a society is sometimes called multiculturalism. </a:t>
            </a:r>
          </a:p>
          <a:p>
            <a:pPr marL="0" indent="0">
              <a:lnSpc>
                <a:spcPct val="100000"/>
              </a:lnSpc>
              <a:spcBef>
                <a:spcPts val="1200"/>
              </a:spcBef>
              <a:spcAft>
                <a:spcPts val="300"/>
              </a:spcAft>
              <a:buNone/>
              <a:tabLst>
                <a:tab pos="228600" algn="l"/>
              </a:tabLst>
            </a:pPr>
            <a:r>
              <a:rPr lang="en-GB" sz="2200" dirty="0">
                <a:solidFill>
                  <a:srgbClr val="1F497D"/>
                </a:solidFill>
                <a:latin typeface="Arial" panose="020B0604020202020204" pitchFamily="34" charset="0"/>
                <a:cs typeface="Arial" panose="020B0604020202020204" pitchFamily="34" charset="0"/>
              </a:rPr>
              <a:t>The opposite of multiculturalism is ethnocentrism. This is the belief that your own culture is superior to that of others.</a:t>
            </a:r>
          </a:p>
          <a:p>
            <a:pPr marL="0" indent="0">
              <a:lnSpc>
                <a:spcPct val="100000"/>
              </a:lnSpc>
              <a:spcBef>
                <a:spcPts val="1200"/>
              </a:spcBef>
              <a:spcAft>
                <a:spcPts val="300"/>
              </a:spcAft>
              <a:buNone/>
              <a:tabLst>
                <a:tab pos="228600" algn="l"/>
              </a:tabLst>
            </a:pPr>
            <a:r>
              <a:rPr lang="en-GB" sz="2200" dirty="0">
                <a:solidFill>
                  <a:srgbClr val="1F497D"/>
                </a:solidFill>
                <a:latin typeface="Arial" panose="020B0604020202020204" pitchFamily="34" charset="0"/>
                <a:cs typeface="Arial" panose="020B0604020202020204" pitchFamily="34" charset="0"/>
              </a:rPr>
              <a:t>Diversity happens </a:t>
            </a:r>
            <a:r>
              <a:rPr lang="en-GB" sz="2200" b="1" dirty="0">
                <a:solidFill>
                  <a:srgbClr val="1F497D"/>
                </a:solidFill>
                <a:latin typeface="Arial" panose="020B0604020202020204" pitchFamily="34" charset="0"/>
                <a:cs typeface="Arial" panose="020B0604020202020204" pitchFamily="34" charset="0"/>
              </a:rPr>
              <a:t>within</a:t>
            </a:r>
            <a:r>
              <a:rPr lang="en-GB" sz="2200" dirty="0">
                <a:solidFill>
                  <a:srgbClr val="1F497D"/>
                </a:solidFill>
                <a:latin typeface="Arial" panose="020B0604020202020204" pitchFamily="34" charset="0"/>
                <a:cs typeface="Arial" panose="020B0604020202020204" pitchFamily="34" charset="0"/>
              </a:rPr>
              <a:t> a society. An examination of cultures across different societies is a cross-cultural study. </a:t>
            </a:r>
          </a:p>
        </p:txBody>
      </p:sp>
      <p:sp>
        <p:nvSpPr>
          <p:cNvPr id="4" name="Title 1">
            <a:extLst>
              <a:ext uri="{FF2B5EF4-FFF2-40B4-BE49-F238E27FC236}">
                <a16:creationId xmlns:a16="http://schemas.microsoft.com/office/drawing/2014/main" id="{ACE7C39F-8CD5-9616-328C-E3D020FB413E}"/>
              </a:ext>
            </a:extLst>
          </p:cNvPr>
          <p:cNvSpPr>
            <a:spLocks noGrp="1"/>
          </p:cNvSpPr>
          <p:nvPr>
            <p:ph type="title"/>
          </p:nvPr>
        </p:nvSpPr>
        <p:spPr>
          <a:xfrm>
            <a:off x="838200" y="593725"/>
            <a:ext cx="10515600" cy="1325563"/>
          </a:xfrm>
        </p:spPr>
        <p:txBody>
          <a:bodyPr>
            <a:normAutofit/>
          </a:bodyPr>
          <a:lstStyle/>
          <a:p>
            <a:r>
              <a:rPr lang="en-GB" sz="3200" b="1" dirty="0">
                <a:solidFill>
                  <a:srgbClr val="1F497D"/>
                </a:solidFill>
                <a:latin typeface="Arial" panose="020B0604020202020204" pitchFamily="34" charset="0"/>
                <a:cs typeface="Arial" panose="020B0604020202020204" pitchFamily="34" charset="0"/>
              </a:rPr>
              <a:t>Diversity: definition</a:t>
            </a:r>
            <a:endParaRPr lang="en-GB" sz="3200" dirty="0"/>
          </a:p>
        </p:txBody>
      </p:sp>
    </p:spTree>
    <p:extLst>
      <p:ext uri="{BB962C8B-B14F-4D97-AF65-F5344CB8AC3E}">
        <p14:creationId xmlns:p14="http://schemas.microsoft.com/office/powerpoint/2010/main" val="19255497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p:cNvSpPr>
            <a:spLocks noGrp="1"/>
          </p:cNvSpPr>
          <p:nvPr>
            <p:ph idx="1"/>
          </p:nvPr>
        </p:nvSpPr>
        <p:spPr>
          <a:xfrm>
            <a:off x="838200" y="1791017"/>
            <a:ext cx="10515600" cy="4351338"/>
          </a:xfrm>
        </p:spPr>
        <p:txBody>
          <a:bodyPr>
            <a:normAutofit/>
          </a:bodyPr>
          <a:lstStyle/>
          <a:p>
            <a:pPr marL="0" indent="0">
              <a:lnSpc>
                <a:spcPct val="100000"/>
              </a:lnSpc>
              <a:spcBef>
                <a:spcPts val="1200"/>
              </a:spcBef>
              <a:spcAft>
                <a:spcPts val="300"/>
              </a:spcAft>
              <a:buNone/>
              <a:tabLst>
                <a:tab pos="228600" algn="l"/>
              </a:tabLst>
            </a:pPr>
            <a:r>
              <a:rPr lang="en-GB" sz="2200" dirty="0">
                <a:solidFill>
                  <a:srgbClr val="1F497D"/>
                </a:solidFill>
                <a:latin typeface="Arial" panose="020B0604020202020204" pitchFamily="34" charset="0"/>
                <a:cs typeface="Arial" panose="020B0604020202020204" pitchFamily="34" charset="0"/>
              </a:rPr>
              <a:t>Diversity can also be seen within subcultures, where tolerance and acceptance are shown towards members of the subculture who have differences from the subcultural norms. This may happen when younger members of a subculture take on more of the norms of the dominant culture. </a:t>
            </a:r>
          </a:p>
        </p:txBody>
      </p:sp>
      <p:sp>
        <p:nvSpPr>
          <p:cNvPr id="4" name="Title 1">
            <a:extLst>
              <a:ext uri="{FF2B5EF4-FFF2-40B4-BE49-F238E27FC236}">
                <a16:creationId xmlns:a16="http://schemas.microsoft.com/office/drawing/2014/main" id="{ACE7C39F-8CD5-9616-328C-E3D020FB413E}"/>
              </a:ext>
            </a:extLst>
          </p:cNvPr>
          <p:cNvSpPr>
            <a:spLocks noGrp="1"/>
          </p:cNvSpPr>
          <p:nvPr>
            <p:ph type="title"/>
          </p:nvPr>
        </p:nvSpPr>
        <p:spPr>
          <a:xfrm>
            <a:off x="838200" y="593725"/>
            <a:ext cx="10515600" cy="1325563"/>
          </a:xfrm>
        </p:spPr>
        <p:txBody>
          <a:bodyPr>
            <a:normAutofit/>
          </a:bodyPr>
          <a:lstStyle/>
          <a:p>
            <a:r>
              <a:rPr lang="en-GB" sz="3200" b="1" dirty="0">
                <a:solidFill>
                  <a:srgbClr val="1F497D"/>
                </a:solidFill>
                <a:latin typeface="Arial" panose="020B0604020202020204" pitchFamily="34" charset="0"/>
                <a:cs typeface="Arial" panose="020B0604020202020204" pitchFamily="34" charset="0"/>
              </a:rPr>
              <a:t>Diversity, cultures and subcultures</a:t>
            </a:r>
            <a:endParaRPr lang="en-GB" sz="3200" dirty="0"/>
          </a:p>
        </p:txBody>
      </p:sp>
    </p:spTree>
    <p:extLst>
      <p:ext uri="{BB962C8B-B14F-4D97-AF65-F5344CB8AC3E}">
        <p14:creationId xmlns:p14="http://schemas.microsoft.com/office/powerpoint/2010/main" val="311037209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B7C35F8839F1694CBAA15DA077CF73B4" ma:contentTypeVersion="2" ma:contentTypeDescription="Create a new document." ma:contentTypeScope="" ma:versionID="b04f8247a3ab994aa50b9c2267ccf6b5">
  <xsd:schema xmlns:xsd="http://www.w3.org/2001/XMLSchema" xmlns:xs="http://www.w3.org/2001/XMLSchema" xmlns:p="http://schemas.microsoft.com/office/2006/metadata/properties" xmlns:ns2="27092433-eb9f-4e3e-88ce-5aac04551450" targetNamespace="http://schemas.microsoft.com/office/2006/metadata/properties" ma:root="true" ma:fieldsID="dbfbb75fc207af44c41022587ffe4424" ns2:_="">
    <xsd:import namespace="27092433-eb9f-4e3e-88ce-5aac04551450"/>
    <xsd:element name="properties">
      <xsd:complexType>
        <xsd:sequence>
          <xsd:element name="documentManagement">
            <xsd:complexType>
              <xsd:all>
                <xsd:element ref="ns2:MediaServiceMetadata" minOccurs="0"/>
                <xsd:element ref="ns2:MediaServiceFastMetadata"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27092433-eb9f-4e3e-88ce-5aac04551450" elementFormDefault="qualified">
    <xsd:import namespace="http://schemas.microsoft.com/office/2006/documentManagement/types"/>
    <xsd:import namespace="http://schemas.microsoft.com/office/infopath/2007/PartnerControls"/>
    <xsd:element name="MediaServiceMetadata" ma:index="8" nillable="true" ma:displayName="MediaServiceMetadata" ma:description="" ma:hidden="true" ma:internalName="MediaServiceMetadata" ma:readOnly="true">
      <xsd:simpleType>
        <xsd:restriction base="dms:Note"/>
      </xsd:simpleType>
    </xsd:element>
    <xsd:element name="MediaServiceFastMetadata" ma:index="9" nillable="true" ma:displayName="MediaServiceFastMetadata" ma:description="" ma:hidden="true" ma:internalName="MediaServiceFastMetadata" ma:readOnly="true">
      <xsd:simpleType>
        <xsd:restriction base="dms:Note"/>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23197C07-4C2D-43BE-BA33-7B979144851B}"/>
</file>

<file path=customXml/itemProps2.xml><?xml version="1.0" encoding="utf-8"?>
<ds:datastoreItem xmlns:ds="http://schemas.openxmlformats.org/officeDocument/2006/customXml" ds:itemID="{18C6EEB1-5C85-4086-A555-4FCFFE349C25}">
  <ds:schemaRefs>
    <ds:schemaRef ds:uri="http://schemas.microsoft.com/sharepoint/v3/contenttype/forms"/>
  </ds:schemaRefs>
</ds:datastoreItem>
</file>

<file path=customXml/itemProps3.xml><?xml version="1.0" encoding="utf-8"?>
<ds:datastoreItem xmlns:ds="http://schemas.openxmlformats.org/officeDocument/2006/customXml" ds:itemID="{BF3C9ADC-6E18-44A2-A1CC-5254997FE990}">
  <ds:schemaRefs>
    <ds:schemaRef ds:uri="http://schemas.microsoft.com/office/2006/metadata/properties"/>
    <ds:schemaRef ds:uri="http://schemas.microsoft.com/office/infopath/2007/PartnerControls"/>
  </ds:schemaRefs>
</ds:datastoreItem>
</file>

<file path=docProps/app.xml><?xml version="1.0" encoding="utf-8"?>
<Properties xmlns="http://schemas.openxmlformats.org/officeDocument/2006/extended-properties" xmlns:vt="http://schemas.openxmlformats.org/officeDocument/2006/docPropsVTypes">
  <TotalTime>0</TotalTime>
  <Words>164</Words>
  <Application>Microsoft Office PowerPoint</Application>
  <PresentationFormat>Widescreen</PresentationFormat>
  <Paragraphs>8</Paragraphs>
  <Slides>3</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Calibri</vt:lpstr>
      <vt:lpstr>Calibri Light</vt:lpstr>
      <vt:lpstr>Office Theme</vt:lpstr>
      <vt:lpstr>N5 Sociology  Section 2: Culture and identity  Lesson 10: Diversity  </vt:lpstr>
      <vt:lpstr>Diversity: definition</vt:lpstr>
      <vt:lpstr>Diversity, cultures and subcultures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Higher Sociology Human Society Lesson 10 The research process in sociology</dc:title>
  <dc:creator/>
  <cp:lastModifiedBy/>
  <cp:revision>1</cp:revision>
  <dcterms:created xsi:type="dcterms:W3CDTF">2022-08-16T13:49:08Z</dcterms:created>
  <dcterms:modified xsi:type="dcterms:W3CDTF">2022-09-29T10:04:39Z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0x010100B7C35F8839F1694CBAA15DA077CF73B4</vt:lpwstr>
  </property>
</Properties>
</file>

<file path=docProps/thumbnail.jpeg>
</file>